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9"/>
  </p:notesMasterIdLst>
  <p:sldIdLst>
    <p:sldId id="276" r:id="rId2"/>
    <p:sldId id="286" r:id="rId3"/>
    <p:sldId id="285" r:id="rId4"/>
    <p:sldId id="284" r:id="rId5"/>
    <p:sldId id="262" r:id="rId6"/>
    <p:sldId id="287" r:id="rId7"/>
    <p:sldId id="27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82" d="100"/>
          <a:sy n="82" d="100"/>
        </p:scale>
        <p:origin x="48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61112-DF00-4276-9523-E101F4AF7B36}" type="datetimeFigureOut">
              <a:rPr lang="fr-BE" smtClean="0"/>
              <a:t>23-11-23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0AA2C-ACBD-4F77-9D11-04FC7AD9D21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969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E6D3-192D-4C0E-BD48-ED8568B62B15}" type="datetime1">
              <a:rPr lang="fr-BE" smtClean="0"/>
              <a:t>23-11-23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Séminaire "Prévention des assuétudes" - Rc Liège Airport -  1 mars 20221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434D-FA4E-4456-A6FB-A8A3F851443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64294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2DC6-51ED-448A-B21B-27814EFAAE0F}" type="datetime1">
              <a:rPr lang="fr-BE" smtClean="0"/>
              <a:t>23-11-23</a:t>
            </a:fld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Séminaire "Prévention des assuétudes" - Rc Liège Airport -  1 mars 20221</a:t>
            </a:r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434D-FA4E-4456-A6FB-A8A3F851443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2576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446D-CB7A-4445-A96B-24EC5A9130EF}" type="datetime1">
              <a:rPr lang="fr-BE" smtClean="0"/>
              <a:t>23-11-23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Séminaire "Prévention des assuétudes" - Rc Liège Airport -  1 mars 20221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434D-FA4E-4456-A6FB-A8A3F851443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90564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1CD9-EE7D-4035-BE9C-E4E6F5FA7CB6}" type="datetime1">
              <a:rPr lang="fr-BE" smtClean="0"/>
              <a:t>23-11-23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Séminaire "Prévention des assuétudes" - Rc Liège Airport -  1 mars 20221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434D-FA4E-4456-A6FB-A8A3F851443B}" type="slidenum">
              <a:rPr lang="fr-BE" smtClean="0"/>
              <a:t>‹N°›</a:t>
            </a:fld>
            <a:endParaRPr lang="fr-BE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806289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0993-CDFE-492D-92BA-7BBC8AF650ED}" type="datetime1">
              <a:rPr lang="fr-BE" smtClean="0"/>
              <a:t>23-11-23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Séminaire "Prévention des assuétudes" - Rc Liège Airport -  1 mars 20221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434D-FA4E-4456-A6FB-A8A3F851443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69986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D670-AC31-4705-96C5-681412F72AC7}" type="datetime1">
              <a:rPr lang="fr-BE" smtClean="0"/>
              <a:t>23-11-23</a:t>
            </a:fld>
            <a:endParaRPr lang="fr-B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Séminaire "Prévention des assuétudes" - Rc Liège Airport -  1 mars 20221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434D-FA4E-4456-A6FB-A8A3F851443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47682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F925-C99E-4AF3-A46A-D08405A70908}" type="datetime1">
              <a:rPr lang="fr-BE" smtClean="0"/>
              <a:t>23-11-23</a:t>
            </a:fld>
            <a:endParaRPr lang="fr-B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Séminaire "Prévention des assuétudes" - Rc Liège Airport -  1 mars 20221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434D-FA4E-4456-A6FB-A8A3F851443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37330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1FB1-627E-476C-8C28-416BD485011A}" type="datetime1">
              <a:rPr lang="fr-BE" smtClean="0"/>
              <a:t>23-11-23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Séminaire "Prévention des assuétudes" - Rc Liège Airport -  1 mars 20221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434D-FA4E-4456-A6FB-A8A3F851443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21151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2A16-A42F-4830-85C0-9BE5287E7BFD}" type="datetime1">
              <a:rPr lang="fr-BE" smtClean="0"/>
              <a:t>23-11-23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Séminaire "Prévention des assuétudes" - Rc Liège Airport -  1 mars 20221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434D-FA4E-4456-A6FB-A8A3F851443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1732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256B-6128-4785-8391-CF23E14E45D0}" type="datetime1">
              <a:rPr lang="fr-BE" smtClean="0"/>
              <a:t>23-11-23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Séminaire "Prévention des assuétudes" - Rc Liège Airport -  1 mars 20221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434D-FA4E-4456-A6FB-A8A3F851443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0093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A150-D85E-4BF2-8FEB-3BA9E48278C8}" type="datetime1">
              <a:rPr lang="fr-BE" smtClean="0"/>
              <a:t>23-11-23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Séminaire "Prévention des assuétudes" - Rc Liège Airport -  1 mars 20221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434D-FA4E-4456-A6FB-A8A3F851443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9923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9D34-5E80-49F2-8229-CD6E7BC49F31}" type="datetime1">
              <a:rPr lang="fr-BE" smtClean="0"/>
              <a:t>23-11-23</a:t>
            </a:fld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Séminaire "Prévention des assuétudes" - Rc Liège Airport -  1 mars 20221</a:t>
            </a:r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434D-FA4E-4456-A6FB-A8A3F851443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0500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5269-7179-4BC8-862E-8AA2FBC70B56}" type="datetime1">
              <a:rPr lang="fr-BE" smtClean="0"/>
              <a:t>23-11-23</a:t>
            </a:fld>
            <a:endParaRPr lang="fr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Séminaire "Prévention des assuétudes" - Rc Liège Airport -  1 mars 20221</a:t>
            </a:r>
            <a:endParaRPr lang="fr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434D-FA4E-4456-A6FB-A8A3F851443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3360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9924-BE07-4121-AD2F-4B1A157B701B}" type="datetime1">
              <a:rPr lang="fr-BE" smtClean="0"/>
              <a:t>23-11-23</a:t>
            </a:fld>
            <a:endParaRPr lang="fr-BE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Séminaire "Prévention des assuétudes" - Rc Liège Airport -  1 mars 20221</a:t>
            </a:r>
            <a:endParaRPr lang="fr-BE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434D-FA4E-4456-A6FB-A8A3F851443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0815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9034-7DEF-4556-85A6-539CE76D1E4B}" type="datetime1">
              <a:rPr lang="fr-BE" smtClean="0"/>
              <a:t>23-11-23</a:t>
            </a:fld>
            <a:endParaRPr lang="fr-BE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Séminaire "Prévention des assuétudes" - Rc Liège Airport -  1 mars 20221</a:t>
            </a:r>
            <a:endParaRPr lang="fr-BE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434D-FA4E-4456-A6FB-A8A3F851443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2761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41FC-C44E-4CC0-8138-0762483F67E3}" type="datetime1">
              <a:rPr lang="fr-BE" smtClean="0"/>
              <a:t>23-11-23</a:t>
            </a:fld>
            <a:endParaRPr lang="fr-BE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Séminaire "Prévention des assuétudes" - Rc Liège Airport -  1 mars 20221</a:t>
            </a:r>
            <a:endParaRPr lang="fr-BE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434D-FA4E-4456-A6FB-A8A3F851443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4288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75FC-BD85-4879-B346-60DBF7FC3807}" type="datetime1">
              <a:rPr lang="fr-BE" smtClean="0"/>
              <a:t>23-11-23</a:t>
            </a:fld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Séminaire "Prévention des assuétudes" - Rc Liège Airport -  1 mars 20221</a:t>
            </a:r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434D-FA4E-4456-A6FB-A8A3F851443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1373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1701CD9-EE7D-4035-BE9C-E4E6F5FA7CB6}" type="datetime1">
              <a:rPr lang="fr-BE" smtClean="0"/>
              <a:t>23-11-23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fr-BE"/>
              <a:t>Séminaire "Prévention des assuétudes" - Rc Liège Airport -  1 mars 20221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4434D-FA4E-4456-A6FB-A8A3F851443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1185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663E062-5D3C-401E-89CD-FEFA2AC91C6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96444" y="3135104"/>
            <a:ext cx="882491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600" b="1" i="0" u="none" strike="noStrike" kern="1200" cap="none" spc="0" normalizeH="0" baseline="0" noProof="0" dirty="0">
                <a:ln>
                  <a:noFill/>
                </a:ln>
                <a:solidFill>
                  <a:srgbClr val="B01513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RAG D2160 : Prévention </a:t>
            </a:r>
            <a:r>
              <a:rPr lang="fr-BE" sz="3600" b="1" dirty="0">
                <a:solidFill>
                  <a:srgbClr val="B01513">
                    <a:lumMod val="75000"/>
                  </a:srgbClr>
                </a:solidFill>
                <a:latin typeface="Century Gothic" panose="020B0502020202020204"/>
                <a:ea typeface="+mn-ea"/>
                <a:cs typeface="+mn-cs"/>
              </a:rPr>
              <a:t>aux</a:t>
            </a:r>
            <a:r>
              <a:rPr kumimoji="0" lang="fr-BE" sz="3600" b="1" i="0" u="none" strike="noStrike" kern="1200" cap="none" spc="0" normalizeH="0" baseline="0" noProof="0" dirty="0">
                <a:ln>
                  <a:noFill/>
                </a:ln>
                <a:solidFill>
                  <a:srgbClr val="B01513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assuétudes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Par </a:t>
            </a:r>
            <a:b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Anselme DUTRECQ,  </a:t>
            </a:r>
            <a:r>
              <a:rPr kumimoji="0" lang="fr-B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Rc</a:t>
            </a: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Gembloux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Responsable de la commission au D2160</a:t>
            </a:r>
            <a:b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Comité élargi du D2160</a:t>
            </a:r>
            <a:b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lang="fr-BE" sz="1800" b="1" dirty="0">
                <a:solidFill>
                  <a:srgbClr val="B01513">
                    <a:lumMod val="75000"/>
                  </a:srgbClr>
                </a:solidFill>
                <a:latin typeface="Century Gothic" panose="020B0502020202020204"/>
                <a:ea typeface="+mn-ea"/>
                <a:cs typeface="+mn-cs"/>
              </a:rPr>
              <a:t>25 novembre 2023</a:t>
            </a:r>
            <a:endParaRPr kumimoji="0" lang="fr-BE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33A5B3E-FA28-48B2-BCF6-935BF9359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68" y="1116105"/>
            <a:ext cx="4867666" cy="182880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21D39C9-7DB2-49EF-9F22-FB0BB17CB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886" y="599421"/>
            <a:ext cx="974379" cy="36607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47C619B-5AC4-FD20-2DA8-ABE2BFABA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631" y="5337829"/>
            <a:ext cx="108585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22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1C0B25-BAE1-A654-499E-9A6D9DBB2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Qu’avons-nous fait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9150A2B-611C-CA1B-427C-626D185B3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886" y="599421"/>
            <a:ext cx="974379" cy="36607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92075F2-BF00-4418-7401-FDB8918B3D2F}"/>
              </a:ext>
            </a:extLst>
          </p:cNvPr>
          <p:cNvSpPr txBox="1"/>
          <p:nvPr/>
        </p:nvSpPr>
        <p:spPr>
          <a:xfrm>
            <a:off x="236708" y="6590519"/>
            <a:ext cx="105452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000" dirty="0"/>
              <a:t>Comité élargi du D2160 du 25 novembre 2023 par Anselme DUTRECQ   </a:t>
            </a:r>
            <a:endParaRPr lang="fr-BE" b="1" dirty="0">
              <a:solidFill>
                <a:srgbClr val="FFC000"/>
              </a:solidFill>
            </a:endParaRPr>
          </a:p>
          <a:p>
            <a:pPr lvl="1"/>
            <a:r>
              <a:rPr lang="fr-BE" sz="1600" b="1" dirty="0">
                <a:solidFill>
                  <a:srgbClr val="FFC000"/>
                </a:solidFill>
              </a:rPr>
              <a:t>.</a:t>
            </a:r>
          </a:p>
          <a:p>
            <a:endParaRPr lang="fr-BE" b="1" dirty="0">
              <a:solidFill>
                <a:srgbClr val="FFC000"/>
              </a:solidFill>
            </a:endParaRPr>
          </a:p>
          <a:p>
            <a:endParaRPr lang="fr-BE" sz="10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E05861B-2026-9599-215A-BF79C0FA3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243" y="4927282"/>
            <a:ext cx="108585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1ACCEA7C-AEE6-2369-8409-9E4511E84395}"/>
              </a:ext>
            </a:extLst>
          </p:cNvPr>
          <p:cNvSpPr txBox="1">
            <a:spLocks/>
          </p:cNvSpPr>
          <p:nvPr/>
        </p:nvSpPr>
        <p:spPr>
          <a:xfrm>
            <a:off x="521907" y="2179259"/>
            <a:ext cx="11477260" cy="90579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BE" b="1" dirty="0"/>
              <a:t>Réunion 26 juillet 2023  &gt;&gt;&gt;  recherche de projets d’avenir pour la Commission   avec DGE Vinciane GREVESSE, René FRIEDERICI, </a:t>
            </a:r>
            <a:r>
              <a:rPr lang="fr-BE" b="1" dirty="0" err="1"/>
              <a:t>Nuria</a:t>
            </a:r>
            <a:r>
              <a:rPr lang="fr-BE" b="1" dirty="0"/>
              <a:t> SOLER et Anselme DUTRECQ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16B13DD-D24A-11FB-46C4-3CF8D163489C}"/>
              </a:ext>
            </a:extLst>
          </p:cNvPr>
          <p:cNvSpPr txBox="1"/>
          <p:nvPr/>
        </p:nvSpPr>
        <p:spPr>
          <a:xfrm>
            <a:off x="1052488" y="1250157"/>
            <a:ext cx="8250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rgbClr val="FFC000"/>
                </a:solidFill>
              </a:rPr>
              <a:t>Après la Conférence D2160 de juin 2023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619FA36-BE88-B2E2-B960-D11DAF20ADBA}"/>
              </a:ext>
            </a:extLst>
          </p:cNvPr>
          <p:cNvSpPr txBox="1"/>
          <p:nvPr/>
        </p:nvSpPr>
        <p:spPr>
          <a:xfrm>
            <a:off x="1052488" y="2841917"/>
            <a:ext cx="8250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rgbClr val="FFC000"/>
                </a:solidFill>
              </a:rPr>
              <a:t>Projets pour l’avenir 2023-2025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7CC41D89-7146-AE95-5EED-6803E8E9C181}"/>
              </a:ext>
            </a:extLst>
          </p:cNvPr>
          <p:cNvSpPr txBox="1">
            <a:spLocks/>
          </p:cNvSpPr>
          <p:nvPr/>
        </p:nvSpPr>
        <p:spPr>
          <a:xfrm>
            <a:off x="581884" y="3448962"/>
            <a:ext cx="10545284" cy="193869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BE" b="1" dirty="0"/>
              <a:t>Création d’une Commission </a:t>
            </a:r>
            <a:r>
              <a:rPr lang="fr-BE" b="1" dirty="0">
                <a:solidFill>
                  <a:srgbClr val="FF0000"/>
                </a:solidFill>
              </a:rPr>
              <a:t>active</a:t>
            </a:r>
            <a:r>
              <a:rPr lang="fr-BE" b="1" dirty="0"/>
              <a:t> &gt;&gt; Recherche par le DG et les ADG (?).</a:t>
            </a:r>
          </a:p>
          <a:p>
            <a:r>
              <a:rPr lang="fr-BE" b="1" dirty="0"/>
              <a:t>Sortir la brochure sur «  « Le secret pour ne pas tomber dans le piège de l’alcool » par Stéphane BOTTON.</a:t>
            </a:r>
          </a:p>
          <a:p>
            <a:r>
              <a:rPr lang="fr-BE" sz="2800" b="1" dirty="0"/>
              <a:t>Projets à étudier:</a:t>
            </a:r>
          </a:p>
          <a:p>
            <a:pPr lvl="1"/>
            <a:r>
              <a:rPr lang="fr-BE" sz="2000" b="1" dirty="0"/>
              <a:t>Dépôt et analyses de messages déposés en toute discrétion dans des « Boîtes aux lettres Papillons »</a:t>
            </a:r>
          </a:p>
          <a:p>
            <a:pPr lvl="1"/>
            <a:r>
              <a:rPr lang="fr-BE" sz="2000" b="1" dirty="0"/>
              <a:t>Pièces de Théâtre sur la Prévention aux assuétudes par les élèves </a:t>
            </a:r>
            <a:r>
              <a:rPr lang="fr-BE" sz="1600" b="1" dirty="0"/>
              <a:t>(Projet: Damien AVET du </a:t>
            </a:r>
            <a:r>
              <a:rPr lang="fr-BE" sz="1600" b="1" dirty="0" err="1"/>
              <a:t>Rc</a:t>
            </a:r>
            <a:r>
              <a:rPr lang="fr-BE" sz="1600" b="1" dirty="0"/>
              <a:t> </a:t>
            </a:r>
            <a:r>
              <a:rPr lang="fr-BE" sz="1600" b="1" dirty="0" err="1"/>
              <a:t>Auvelais</a:t>
            </a:r>
            <a:r>
              <a:rPr lang="fr-BE" sz="1600" b="1" dirty="0"/>
              <a:t> Basse-</a:t>
            </a:r>
            <a:r>
              <a:rPr lang="fr-BE" sz="1600" b="1" dirty="0" err="1"/>
              <a:t>sambre</a:t>
            </a:r>
            <a:r>
              <a:rPr lang="fr-BE" sz="1600" b="1" dirty="0"/>
              <a:t>),</a:t>
            </a:r>
          </a:p>
        </p:txBody>
      </p:sp>
    </p:spTree>
    <p:extLst>
      <p:ext uri="{BB962C8B-B14F-4D97-AF65-F5344CB8AC3E}">
        <p14:creationId xmlns:p14="http://schemas.microsoft.com/office/powerpoint/2010/main" val="4139936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46E35C-AABD-8F68-BF9A-E5AC3D084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07" y="112924"/>
            <a:ext cx="9404723" cy="1400530"/>
          </a:xfrm>
        </p:spPr>
        <p:txBody>
          <a:bodyPr/>
          <a:lstStyle/>
          <a:p>
            <a:r>
              <a:rPr lang="fr-BE" sz="3200" b="1" dirty="0">
                <a:solidFill>
                  <a:schemeClr val="tx1"/>
                </a:solidFill>
              </a:rPr>
              <a:t>Brochure sur Prévention à l’alcool</a:t>
            </a:r>
            <a:br>
              <a:rPr lang="fr-BE" b="1" dirty="0">
                <a:solidFill>
                  <a:schemeClr val="tx1"/>
                </a:solidFill>
              </a:rPr>
            </a:br>
            <a:r>
              <a:rPr lang="fr-BE" b="1" dirty="0">
                <a:solidFill>
                  <a:schemeClr val="tx1"/>
                </a:solidFill>
              </a:rPr>
              <a:t>P</a:t>
            </a:r>
            <a:r>
              <a:rPr lang="fr-BE" sz="3200" b="1" dirty="0">
                <a:solidFill>
                  <a:schemeClr val="tx1"/>
                </a:solidFill>
              </a:rPr>
              <a:t>ar Stéphane BOTTON (</a:t>
            </a:r>
            <a:r>
              <a:rPr lang="fr-BE" sz="3200" b="1" dirty="0" err="1">
                <a:solidFill>
                  <a:schemeClr val="tx1"/>
                </a:solidFill>
              </a:rPr>
              <a:t>Rc</a:t>
            </a:r>
            <a:r>
              <a:rPr lang="fr-BE" sz="3200" b="1" dirty="0">
                <a:solidFill>
                  <a:schemeClr val="tx1"/>
                </a:solidFill>
              </a:rPr>
              <a:t> Durbuy)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255E192-93CE-0D8C-D248-64A559D0C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017" y="1371371"/>
            <a:ext cx="1635509" cy="252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C0F91BE-87AA-3FCD-F501-73CA0B893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796" y="3971166"/>
            <a:ext cx="1639024" cy="252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C349339-7837-7595-6579-A9D4762D4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69" y="1371371"/>
            <a:ext cx="1739787" cy="252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065A397-B1EA-7F10-BBC0-FCED43221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6870" y="1371371"/>
            <a:ext cx="1756568" cy="252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4F35154-69D3-173C-2609-586395E8D9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6870" y="3971166"/>
            <a:ext cx="1768941" cy="252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B88205B-73E1-16DE-BB4D-4EC6081D6E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6410" y="1371371"/>
            <a:ext cx="1531532" cy="252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677088A-BB5D-FE28-759E-F7ED602722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3653" y="1371371"/>
            <a:ext cx="1531532" cy="2520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D2C7CF7-D32F-438A-0307-6AEAA66655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240" y="3971166"/>
            <a:ext cx="1755241" cy="25200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AD1445F-8D0F-CE30-526E-5C0BD60457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4002" y="3971166"/>
            <a:ext cx="1579651" cy="25200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9B10086F-B606-8C54-CEE1-0A35115FF995}"/>
              </a:ext>
            </a:extLst>
          </p:cNvPr>
          <p:cNvSpPr txBox="1"/>
          <p:nvPr/>
        </p:nvSpPr>
        <p:spPr>
          <a:xfrm>
            <a:off x="8970896" y="1831230"/>
            <a:ext cx="3802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Corrections après lecteur &gt;&gt; Faites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D42EB70-2057-282F-1BC0-E0889A8455C1}"/>
              </a:ext>
            </a:extLst>
          </p:cNvPr>
          <p:cNvSpPr txBox="1"/>
          <p:nvPr/>
        </p:nvSpPr>
        <p:spPr>
          <a:xfrm>
            <a:off x="9231904" y="3034845"/>
            <a:ext cx="2960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Financement :</a:t>
            </a:r>
          </a:p>
          <a:p>
            <a:r>
              <a:rPr lang="fr-BE" sz="2400" dirty="0"/>
              <a:t>District Grant ?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57CA44F-3AAD-C019-823C-58A2C547DCBD}"/>
              </a:ext>
            </a:extLst>
          </p:cNvPr>
          <p:cNvSpPr txBox="1"/>
          <p:nvPr/>
        </p:nvSpPr>
        <p:spPr>
          <a:xfrm>
            <a:off x="7397835" y="4302204"/>
            <a:ext cx="46853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Diffusion:</a:t>
            </a:r>
          </a:p>
          <a:p>
            <a:r>
              <a:rPr lang="fr-BE" sz="2400" dirty="0"/>
              <a:t>Avec participation des clubs </a:t>
            </a:r>
            <a:r>
              <a:rPr lang="fr-BE" dirty="0"/>
              <a:t>(Ecoles, Centres sportifs, …)</a:t>
            </a:r>
          </a:p>
          <a:p>
            <a:r>
              <a:rPr lang="fr-BE" sz="2400" dirty="0"/>
              <a:t>Lié ce projet à une pièce de théâtre ?</a:t>
            </a:r>
          </a:p>
          <a:p>
            <a:endParaRPr lang="fr-BE" sz="2400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C6AC1E0-A323-0EC1-0205-D231FDCE04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39810" y="5979097"/>
            <a:ext cx="516926" cy="438516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90F52365-D891-360E-B33A-8A86269EB9E8}"/>
              </a:ext>
            </a:extLst>
          </p:cNvPr>
          <p:cNvSpPr txBox="1"/>
          <p:nvPr/>
        </p:nvSpPr>
        <p:spPr>
          <a:xfrm>
            <a:off x="680407" y="6570961"/>
            <a:ext cx="1054528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000" dirty="0"/>
              <a:t>Comité élargi du D2160 du 25 novembre 2023 par Anselme DUTRECQ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DEEAB5E0-2F1B-05DB-DD3D-2682686CC4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886" y="599421"/>
            <a:ext cx="974379" cy="36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21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409756-B4ED-B955-AB41-C73C88925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Les Boîtes aux lettres Papillons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2F4A3B7-F717-74D0-416B-842E08B59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97" y="1240972"/>
            <a:ext cx="3008454" cy="328272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4C0D03C-76B5-16C0-D712-0563A1B88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083" y="1240972"/>
            <a:ext cx="5065007" cy="536510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5A7BF31-E360-0058-AAB6-1D4DEAF7A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861" y="5095981"/>
            <a:ext cx="3843050" cy="158100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1D850D4-16DA-64BD-65AA-7CFE244EA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62" y="6167558"/>
            <a:ext cx="516926" cy="43851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AA54FDF-48AD-64FC-E0A2-8161BECAC0E5}"/>
              </a:ext>
            </a:extLst>
          </p:cNvPr>
          <p:cNvSpPr txBox="1"/>
          <p:nvPr/>
        </p:nvSpPr>
        <p:spPr>
          <a:xfrm>
            <a:off x="765725" y="6606074"/>
            <a:ext cx="1054528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000" dirty="0"/>
              <a:t>Comité élargi du D2160 du 25 novembre 2023 par Anselme DUTRECQ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93B5447-D177-C157-17C0-50A513426E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886" y="599421"/>
            <a:ext cx="974379" cy="36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9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F31F09A-AC77-468D-89C1-84271FF85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4614" y="2873380"/>
            <a:ext cx="3583998" cy="558018"/>
          </a:xfrm>
        </p:spPr>
        <p:txBody>
          <a:bodyPr>
            <a:normAutofit fontScale="92500" lnSpcReduction="20000"/>
          </a:bodyPr>
          <a:lstStyle/>
          <a:p>
            <a:r>
              <a:rPr lang="fr-BE" b="1" dirty="0">
                <a:solidFill>
                  <a:schemeClr val="tx1"/>
                </a:solidFill>
              </a:rPr>
              <a:t>Communautés de villes, etc.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DE225ABE-9D53-485B-B1C3-E07EC6E8C483}"/>
              </a:ext>
            </a:extLst>
          </p:cNvPr>
          <p:cNvSpPr txBox="1">
            <a:spLocks/>
          </p:cNvSpPr>
          <p:nvPr/>
        </p:nvSpPr>
        <p:spPr>
          <a:xfrm>
            <a:off x="6172268" y="2310012"/>
            <a:ext cx="2521309" cy="882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BE" sz="2800" b="1" dirty="0">
                <a:solidFill>
                  <a:schemeClr val="tx1"/>
                </a:solidFill>
              </a:rPr>
              <a:t>ECOLES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334FA2B-2043-402C-9746-681C66E9F678}"/>
              </a:ext>
            </a:extLst>
          </p:cNvPr>
          <p:cNvSpPr txBox="1">
            <a:spLocks/>
          </p:cNvSpPr>
          <p:nvPr/>
        </p:nvSpPr>
        <p:spPr>
          <a:xfrm>
            <a:off x="6172268" y="3255530"/>
            <a:ext cx="3900810" cy="10675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BE" sz="4500" b="1" dirty="0">
                <a:solidFill>
                  <a:schemeClr val="tx1"/>
                </a:solidFill>
              </a:rPr>
              <a:t>Milieux </a:t>
            </a:r>
            <a:r>
              <a:rPr lang="fr-BE" sz="3600" b="1" dirty="0">
                <a:solidFill>
                  <a:schemeClr val="tx1"/>
                </a:solidFill>
              </a:rPr>
              <a:t>associatifs</a:t>
            </a:r>
          </a:p>
          <a:p>
            <a:r>
              <a:rPr lang="fr-BE" b="1" i="1" u="sng" dirty="0">
                <a:solidFill>
                  <a:schemeClr val="tx1"/>
                </a:solidFill>
              </a:rPr>
              <a:t>Clubs sportifs, ACADEMIES, Patros, etc.</a:t>
            </a:r>
            <a:r>
              <a:rPr lang="fr-BE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8098188-5CB4-46DA-9DF7-90F0C458BEC4}"/>
              </a:ext>
            </a:extLst>
          </p:cNvPr>
          <p:cNvSpPr txBox="1">
            <a:spLocks/>
          </p:cNvSpPr>
          <p:nvPr/>
        </p:nvSpPr>
        <p:spPr>
          <a:xfrm>
            <a:off x="6340124" y="4985348"/>
            <a:ext cx="1856693" cy="5580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BE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…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8995C2F-5C82-4321-80B7-C82AC674EF33}"/>
              </a:ext>
            </a:extLst>
          </p:cNvPr>
          <p:cNvSpPr txBox="1"/>
          <p:nvPr/>
        </p:nvSpPr>
        <p:spPr>
          <a:xfrm>
            <a:off x="1056661" y="1250410"/>
            <a:ext cx="4915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>
                <a:solidFill>
                  <a:srgbClr val="FFC000"/>
                </a:solidFill>
              </a:rPr>
              <a:t>Par Qui  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D81D048-00B3-49DA-9B59-AABF4414B83B}"/>
              </a:ext>
            </a:extLst>
          </p:cNvPr>
          <p:cNvSpPr txBox="1"/>
          <p:nvPr/>
        </p:nvSpPr>
        <p:spPr>
          <a:xfrm>
            <a:off x="5834762" y="1403179"/>
            <a:ext cx="4915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>
                <a:solidFill>
                  <a:srgbClr val="FFC000"/>
                </a:solidFill>
              </a:rPr>
              <a:t>Milieux cibles 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497464F-F399-4834-99E7-96A1C0BA8F2B}"/>
              </a:ext>
            </a:extLst>
          </p:cNvPr>
          <p:cNvSpPr txBox="1"/>
          <p:nvPr/>
        </p:nvSpPr>
        <p:spPr>
          <a:xfrm>
            <a:off x="1422531" y="384292"/>
            <a:ext cx="8150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/>
              <a:t>Les boîtes aux lettres PAPILLONS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88C570E-CAD0-40AF-AF94-C655A5AD5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886" y="599421"/>
            <a:ext cx="974379" cy="36607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DADCA0E-A425-4FB0-AB55-C7DED8CE5383}"/>
              </a:ext>
            </a:extLst>
          </p:cNvPr>
          <p:cNvSpPr txBox="1"/>
          <p:nvPr/>
        </p:nvSpPr>
        <p:spPr>
          <a:xfrm>
            <a:off x="1154910" y="2138320"/>
            <a:ext cx="4915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solidFill>
                  <a:srgbClr val="FFC000"/>
                </a:solidFill>
              </a:rPr>
              <a:t>France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A816B67-CD01-4896-25EE-03674B806DFA}"/>
              </a:ext>
            </a:extLst>
          </p:cNvPr>
          <p:cNvSpPr txBox="1"/>
          <p:nvPr/>
        </p:nvSpPr>
        <p:spPr>
          <a:xfrm>
            <a:off x="1174614" y="3645782"/>
            <a:ext cx="4915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solidFill>
                  <a:srgbClr val="FFC000"/>
                </a:solidFill>
              </a:rPr>
              <a:t>Belgique :A l’étude au D2160…    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1D49C3D-7C5F-BB7F-14B4-A021140478B5}"/>
              </a:ext>
            </a:extLst>
          </p:cNvPr>
          <p:cNvSpPr txBox="1">
            <a:spLocks/>
          </p:cNvSpPr>
          <p:nvPr/>
        </p:nvSpPr>
        <p:spPr>
          <a:xfrm>
            <a:off x="1154910" y="4591276"/>
            <a:ext cx="4997654" cy="8635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BE" sz="1800" b="1" dirty="0">
                <a:solidFill>
                  <a:schemeClr val="tx1"/>
                </a:solidFill>
              </a:rPr>
              <a:t>Les Rotary clubs pourraient financer les coûts de la diffusion et du comité de lecture.</a:t>
            </a:r>
          </a:p>
          <a:p>
            <a:r>
              <a:rPr lang="fr-BE" sz="1800" b="1" dirty="0">
                <a:solidFill>
                  <a:schemeClr val="tx1"/>
                </a:solidFill>
              </a:rPr>
              <a:t>Aspect juridique au niveau Belge, à étudier.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B47729B-814B-041E-5C79-720142D2B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9810" y="5979097"/>
            <a:ext cx="516926" cy="438516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48675C5E-D635-6962-4A79-2AD29E292D78}"/>
              </a:ext>
            </a:extLst>
          </p:cNvPr>
          <p:cNvSpPr txBox="1"/>
          <p:nvPr/>
        </p:nvSpPr>
        <p:spPr>
          <a:xfrm>
            <a:off x="699933" y="6320939"/>
            <a:ext cx="1054528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000" dirty="0"/>
              <a:t>Comité élargi du D2160 du 25 novembre 2023 par Anselme DUTRECQ</a:t>
            </a:r>
          </a:p>
        </p:txBody>
      </p:sp>
    </p:spTree>
    <p:extLst>
      <p:ext uri="{BB962C8B-B14F-4D97-AF65-F5344CB8AC3E}">
        <p14:creationId xmlns:p14="http://schemas.microsoft.com/office/powerpoint/2010/main" val="4122088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7AEA09-0855-B2DF-DCF0-8490189C2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b="1" dirty="0"/>
              <a:t>Les pièces de Théâtre </a:t>
            </a:r>
            <a:br>
              <a:rPr lang="fr-BE" sz="4000" b="1" dirty="0"/>
            </a:br>
            <a:r>
              <a:rPr lang="fr-BE" sz="4000" b="1" dirty="0"/>
              <a:t>Faites au sein même des écoles</a:t>
            </a:r>
            <a:br>
              <a:rPr lang="fr-BE" sz="4000" b="1" dirty="0"/>
            </a:br>
            <a:r>
              <a:rPr lang="fr-BE" sz="2000" b="1" dirty="0"/>
              <a:t>Projet en cours d’étude avec </a:t>
            </a:r>
            <a:r>
              <a:rPr lang="fr-BE" sz="2000" b="1" u="sng" dirty="0"/>
              <a:t>Damien AVET </a:t>
            </a:r>
            <a:r>
              <a:rPr lang="fr-BE" sz="2000" b="1" dirty="0"/>
              <a:t>du </a:t>
            </a:r>
            <a:r>
              <a:rPr lang="fr-BE" sz="2000" b="1" dirty="0" err="1"/>
              <a:t>Rc</a:t>
            </a:r>
            <a:r>
              <a:rPr lang="fr-BE" sz="2000" b="1" dirty="0"/>
              <a:t> </a:t>
            </a:r>
            <a:r>
              <a:rPr lang="fr-BE" sz="2000" b="1" dirty="0" err="1"/>
              <a:t>Auvelais</a:t>
            </a:r>
            <a:r>
              <a:rPr lang="fr-BE" sz="2000" b="1" dirty="0"/>
              <a:t> Basse-Sambre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7414069-79B7-C16C-A55D-F54B689191B3}"/>
              </a:ext>
            </a:extLst>
          </p:cNvPr>
          <p:cNvSpPr txBox="1"/>
          <p:nvPr/>
        </p:nvSpPr>
        <p:spPr>
          <a:xfrm>
            <a:off x="646110" y="2544770"/>
            <a:ext cx="8124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/>
              <a:t>Longtemps étudié pour son intérêt au sein même de notre Commission 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3A856A0-0A67-B64C-4A31-B41E1EF16C2D}"/>
              </a:ext>
            </a:extLst>
          </p:cNvPr>
          <p:cNvSpPr txBox="1"/>
          <p:nvPr/>
        </p:nvSpPr>
        <p:spPr>
          <a:xfrm>
            <a:off x="867747" y="4139012"/>
            <a:ext cx="9685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/>
              <a:t>Pour Damien (ancien Directeur d’écoles), la compréhension par les jeunes passe mieux de jeunes à jeunes que d’adultes vers jeunes.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D965D6-31EE-4052-0046-358B486C8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5" y="2158357"/>
            <a:ext cx="2386339" cy="134231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7E67004-70B1-14A0-181E-A59F80E5AF4D}"/>
              </a:ext>
            </a:extLst>
          </p:cNvPr>
          <p:cNvSpPr txBox="1"/>
          <p:nvPr/>
        </p:nvSpPr>
        <p:spPr>
          <a:xfrm>
            <a:off x="376923" y="3641540"/>
            <a:ext cx="7613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800" b="1" dirty="0">
                <a:solidFill>
                  <a:srgbClr val="FFC000"/>
                </a:solidFill>
              </a:rPr>
              <a:t>Actuellement, projet remis sur l’enclume ! 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0E07E442-21CF-FC63-7ADB-6F8D59266365}"/>
              </a:ext>
            </a:extLst>
          </p:cNvPr>
          <p:cNvSpPr txBox="1">
            <a:spLocks/>
          </p:cNvSpPr>
          <p:nvPr/>
        </p:nvSpPr>
        <p:spPr>
          <a:xfrm>
            <a:off x="1098346" y="5405040"/>
            <a:ext cx="9454576" cy="8635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BE" sz="1800" b="1" dirty="0">
                <a:solidFill>
                  <a:schemeClr val="tx1"/>
                </a:solidFill>
              </a:rPr>
              <a:t>- Damien étudie le projet avec les professeurs de son ancienne école</a:t>
            </a:r>
          </a:p>
          <a:p>
            <a:r>
              <a:rPr lang="fr-BE" sz="1800" b="1" dirty="0">
                <a:solidFill>
                  <a:schemeClr val="tx1"/>
                </a:solidFill>
              </a:rPr>
              <a:t>- vision à long terme : Favoriser l’aide aux écoles à réaliser des pièces et les diffuser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045D4E4-CD90-4CC1-666D-3E78FE9B0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9810" y="5979097"/>
            <a:ext cx="516926" cy="4385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DD99CF9-33C5-0872-9797-BB34D51E8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564" y="589415"/>
            <a:ext cx="974379" cy="36607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8C16FA0-D9F0-F432-DEB4-A12AFC600FA7}"/>
              </a:ext>
            </a:extLst>
          </p:cNvPr>
          <p:cNvSpPr txBox="1"/>
          <p:nvPr/>
        </p:nvSpPr>
        <p:spPr>
          <a:xfrm>
            <a:off x="699933" y="6320939"/>
            <a:ext cx="1054528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000" dirty="0"/>
              <a:t>Comité élargi du D2160 du 25 novembre 2023 par Anselme DUTRECQ</a:t>
            </a:r>
          </a:p>
        </p:txBody>
      </p:sp>
    </p:spTree>
    <p:extLst>
      <p:ext uri="{BB962C8B-B14F-4D97-AF65-F5344CB8AC3E}">
        <p14:creationId xmlns:p14="http://schemas.microsoft.com/office/powerpoint/2010/main" val="1490567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8959F1-8422-4FA8-B9DB-547C1240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510" y="5351430"/>
            <a:ext cx="9404723" cy="1400530"/>
          </a:xfrm>
        </p:spPr>
        <p:txBody>
          <a:bodyPr/>
          <a:lstStyle/>
          <a:p>
            <a:r>
              <a:rPr lang="fr-BE" b="1" dirty="0">
                <a:solidFill>
                  <a:srgbClr val="FFC000"/>
                </a:solidFill>
              </a:rPr>
              <a:t>A TOUS,  MERCI pour votre écoute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B465863-013E-4A6B-8598-A3884EB4F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32" y="251621"/>
            <a:ext cx="4867666" cy="182880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6832EC8-9BFA-81EB-1549-C2DA4FC2B8B6}"/>
              </a:ext>
            </a:extLst>
          </p:cNvPr>
          <p:cNvSpPr txBox="1"/>
          <p:nvPr/>
        </p:nvSpPr>
        <p:spPr>
          <a:xfrm>
            <a:off x="1046862" y="1380978"/>
            <a:ext cx="999294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/>
              <a:t>APPEL aux ADG</a:t>
            </a:r>
          </a:p>
          <a:p>
            <a:endParaRPr lang="fr-BE" sz="3200" dirty="0"/>
          </a:p>
          <a:p>
            <a:r>
              <a:rPr lang="fr-BE" sz="2800" b="1" dirty="0"/>
              <a:t>Nous serions heureux que vous puissiez :</a:t>
            </a:r>
          </a:p>
          <a:p>
            <a:endParaRPr lang="fr-BE" sz="2800" b="1" dirty="0"/>
          </a:p>
          <a:p>
            <a:r>
              <a:rPr lang="fr-BE" sz="2800" b="1" dirty="0"/>
              <a:t> &gt; nous renseigner sur l’existence d’actions sur les  Assuétudes aux seins des Clubs Rotary de vos zones,</a:t>
            </a:r>
          </a:p>
          <a:p>
            <a:endParaRPr lang="fr-BE" sz="2800" b="1" dirty="0"/>
          </a:p>
          <a:p>
            <a:r>
              <a:rPr lang="fr-BE" sz="2800" b="1" dirty="0"/>
              <a:t> &gt; mettre en évidence des Rotariens intéressés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7A59C0B-C1FF-F6B2-1F4C-42F55A19CB23}"/>
              </a:ext>
            </a:extLst>
          </p:cNvPr>
          <p:cNvSpPr txBox="1"/>
          <p:nvPr/>
        </p:nvSpPr>
        <p:spPr>
          <a:xfrm>
            <a:off x="635264" y="6359781"/>
            <a:ext cx="1054528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000" dirty="0"/>
              <a:t>Comité élargi du D2160 du 25 novembre 2023 par Anselme DUTRECQ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A97D1E6-9049-0EA4-75F2-313A14BA7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9810" y="5979097"/>
            <a:ext cx="516926" cy="43851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265A5A3-8E93-1753-98E1-97B7D8DEA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564" y="589415"/>
            <a:ext cx="974379" cy="36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27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7429</TotalTime>
  <Words>465</Words>
  <Application>Microsoft Office PowerPoint</Application>
  <PresentationFormat>Grand écran</PresentationFormat>
  <Paragraphs>53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RAG D2160 : Prévention aux assuétudes  Par  Anselme DUTRECQ,  Rc Gembloux Responsable de la commission au D2160  Comité élargi du D2160 25 novembre 2023</vt:lpstr>
      <vt:lpstr>Qu’avons-nous fait ?</vt:lpstr>
      <vt:lpstr>Brochure sur Prévention à l’alcool Par Stéphane BOTTON (Rc Durbuy)</vt:lpstr>
      <vt:lpstr>Les Boîtes aux lettres Papillons</vt:lpstr>
      <vt:lpstr>Présentation PowerPoint</vt:lpstr>
      <vt:lpstr>Les pièces de Théâtre  Faites au sein même des écoles Projet en cours d’étude avec Damien AVET du Rc Auvelais Basse-Sambre</vt:lpstr>
      <vt:lpstr>A TOUS,  MERCI pour votre écoute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Anselme D</dc:creator>
  <cp:lastModifiedBy>Anselme D</cp:lastModifiedBy>
  <cp:revision>63</cp:revision>
  <dcterms:created xsi:type="dcterms:W3CDTF">2022-02-25T09:22:32Z</dcterms:created>
  <dcterms:modified xsi:type="dcterms:W3CDTF">2023-11-24T13:06:53Z</dcterms:modified>
</cp:coreProperties>
</file>